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3" r:id="rId3"/>
    <p:sldId id="297" r:id="rId4"/>
    <p:sldId id="298" r:id="rId5"/>
    <p:sldId id="299" r:id="rId6"/>
    <p:sldId id="296" r:id="rId7"/>
    <p:sldId id="300" r:id="rId8"/>
    <p:sldId id="301" r:id="rId9"/>
    <p:sldId id="304" r:id="rId10"/>
    <p:sldId id="303" r:id="rId11"/>
    <p:sldId id="278" r:id="rId12"/>
    <p:sldId id="291" r:id="rId13"/>
    <p:sldId id="272" r:id="rId14"/>
    <p:sldId id="279" r:id="rId15"/>
    <p:sldId id="273" r:id="rId16"/>
    <p:sldId id="280" r:id="rId17"/>
    <p:sldId id="281" r:id="rId18"/>
    <p:sldId id="274" r:id="rId19"/>
    <p:sldId id="260" r:id="rId20"/>
    <p:sldId id="282" r:id="rId21"/>
    <p:sldId id="284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806000"/>
    <a:srgbClr val="422C16"/>
    <a:srgbClr val="744D26"/>
    <a:srgbClr val="996633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6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5EC-F834-4FA5-9520-A7D718C51153}" type="datetimeFigureOut">
              <a:rPr lang="it-IT" smtClean="0"/>
              <a:pPr/>
              <a:t>24/04/2020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FC9-A7E8-4F67-8EED-03652CAF52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3841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5EC-F834-4FA5-9520-A7D718C51153}" type="datetimeFigureOut">
              <a:rPr lang="it-IT" smtClean="0"/>
              <a:pPr/>
              <a:t>24/04/2020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FC9-A7E8-4F67-8EED-03652CAF52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5773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5EC-F834-4FA5-9520-A7D718C51153}" type="datetimeFigureOut">
              <a:rPr lang="it-IT" smtClean="0"/>
              <a:pPr/>
              <a:t>24/04/2020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FC9-A7E8-4F67-8EED-03652CAF52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2061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5EC-F834-4FA5-9520-A7D718C51153}" type="datetimeFigureOut">
              <a:rPr lang="it-IT" smtClean="0"/>
              <a:pPr/>
              <a:t>24/04/2020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FC9-A7E8-4F67-8EED-03652CAF52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5248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5EC-F834-4FA5-9520-A7D718C51153}" type="datetimeFigureOut">
              <a:rPr lang="it-IT" smtClean="0"/>
              <a:pPr/>
              <a:t>24/04/2020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FC9-A7E8-4F67-8EED-03652CAF52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7980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5EC-F834-4FA5-9520-A7D718C51153}" type="datetimeFigureOut">
              <a:rPr lang="it-IT" smtClean="0"/>
              <a:pPr/>
              <a:t>24/04/2020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FC9-A7E8-4F67-8EED-03652CAF52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8828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5EC-F834-4FA5-9520-A7D718C51153}" type="datetimeFigureOut">
              <a:rPr lang="it-IT" smtClean="0"/>
              <a:pPr/>
              <a:t>24/04/2020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FC9-A7E8-4F67-8EED-03652CAF52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1308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5EC-F834-4FA5-9520-A7D718C51153}" type="datetimeFigureOut">
              <a:rPr lang="it-IT" smtClean="0"/>
              <a:pPr/>
              <a:t>24/04/2020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FC9-A7E8-4F67-8EED-03652CAF52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7130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5EC-F834-4FA5-9520-A7D718C51153}" type="datetimeFigureOut">
              <a:rPr lang="it-IT" smtClean="0"/>
              <a:pPr/>
              <a:t>24/04/2020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FC9-A7E8-4F67-8EED-03652CAF52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5214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5EC-F834-4FA5-9520-A7D718C51153}" type="datetimeFigureOut">
              <a:rPr lang="it-IT" smtClean="0"/>
              <a:pPr/>
              <a:t>24/04/2020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FC9-A7E8-4F67-8EED-03652CAF52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8189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5EC-F834-4FA5-9520-A7D718C51153}" type="datetimeFigureOut">
              <a:rPr lang="it-IT" smtClean="0"/>
              <a:pPr/>
              <a:t>24/04/2020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FC9-A7E8-4F67-8EED-03652CAF52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5192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FC5EC-F834-4FA5-9520-A7D718C51153}" type="datetimeFigureOut">
              <a:rPr lang="it-IT" smtClean="0"/>
              <a:pPr/>
              <a:t>24/04/2020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D0FC9-A7E8-4F67-8EED-03652CAF52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0927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193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1"/>
            <a:ext cx="9144000" cy="1862048"/>
          </a:xfrm>
          <a:prstGeom prst="rect">
            <a:avLst/>
          </a:prstGeom>
          <a:solidFill>
            <a:schemeClr val="tx1">
              <a:alpha val="22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it-IT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200"/>
              </a:lnSpc>
            </a:pPr>
            <a:r>
              <a:rPr lang="sl-SI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Približal se jima je sam Jezus</a:t>
            </a:r>
            <a:r>
              <a:rPr lang="it-IT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it-IT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sl-SI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hodil z njima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24,15 </a:t>
            </a:r>
            <a:endParaRPr lang="it-IT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77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 loop="1">
            <p:snd r:embed="rId4" name="Flauto di Pan.wav"/>
          </p:stSnd>
        </p:sndAc>
      </p:transition>
    </mc:Choice>
    <mc:Fallback>
      <p:transition spd="med">
        <p:fade/>
        <p:sndAc>
          <p:stSnd loop="1">
            <p:snd r:embed="rId2" name="Flauto di Pa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03526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cestah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Franci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kateri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4000" dirty="0" err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ljudj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sprejemaj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brezdomce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domove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4000" spc="-7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Društva</a:t>
            </a:r>
            <a:r>
              <a:rPr lang="it-IT" sz="4000" spc="-7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Lazar</a:t>
            </a:r>
            <a:r>
              <a:rPr lang="sl-SI" sz="4000" spc="-7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it-IT" sz="40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3" t="4040" r="2303" b="3743"/>
          <a:stretch/>
        </p:blipFill>
        <p:spPr>
          <a:xfrm>
            <a:off x="1137745" y="1906817"/>
            <a:ext cx="6868510" cy="4769232"/>
          </a:xfrm>
          <a:prstGeom prst="rect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xmlns="" val="333736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871673"/>
            <a:ext cx="9144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0"/>
              </a:spcAft>
            </a:pP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ga je ustanovil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Étienne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Villemain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it-IT" sz="40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37"/>
          <a:stretch/>
        </p:blipFill>
        <p:spPr>
          <a:xfrm>
            <a:off x="10513" y="21027"/>
            <a:ext cx="9133487" cy="5737521"/>
          </a:xfrm>
          <a:prstGeom prst="rect">
            <a:avLst/>
          </a:prstGeom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xmlns="" val="296603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93"/>
          <a:stretch/>
        </p:blipFill>
        <p:spPr>
          <a:xfrm>
            <a:off x="0" y="-10048"/>
            <a:ext cx="9144000" cy="685669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-1" y="22297"/>
            <a:ext cx="9144001" cy="1220847"/>
          </a:xfrm>
          <a:prstGeom prst="rect">
            <a:avLst/>
          </a:prstGeom>
          <a:solidFill>
            <a:schemeClr val="tx1">
              <a:alpha val="39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0"/>
              </a:spcAft>
            </a:pP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Prostovoljci </a:t>
            </a:r>
            <a:r>
              <a:rPr lang="sl-SI" sz="4000" spc="-7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živij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skupaj z brezdomci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 ena družin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endParaRPr lang="it-IT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17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19"/>
          <a:stretch/>
        </p:blipFill>
        <p:spPr>
          <a:xfrm>
            <a:off x="0" y="6577"/>
            <a:ext cx="9145547" cy="685800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2" name="Rettangolo 1"/>
          <p:cNvSpPr/>
          <p:nvPr/>
        </p:nvSpPr>
        <p:spPr>
          <a:xfrm>
            <a:off x="1547" y="5079473"/>
            <a:ext cx="9144000" cy="1785104"/>
          </a:xfrm>
          <a:prstGeom prst="rect">
            <a:avLst/>
          </a:prstGeom>
          <a:solidFill>
            <a:schemeClr val="tx1">
              <a:alpha val="62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0"/>
              </a:spcAft>
            </a:pP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»Ljudi, ki pridejo k nam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spc="-70" dirty="0" err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Étienne</a:t>
            </a:r>
            <a:r>
              <a:rPr lang="it-IT" sz="4000" spc="-7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it-IT" sz="4000" spc="-7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sprašujemo o njihovi preteklosti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4000" spc="-7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67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51"/>
          <a:stretch/>
        </p:blipFill>
        <p:spPr>
          <a:xfrm>
            <a:off x="0" y="-60280"/>
            <a:ext cx="9144000" cy="691828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-60280"/>
            <a:ext cx="9144000" cy="1220847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Bef>
                <a:spcPts val="1200"/>
              </a:spcBef>
              <a:spcAft>
                <a:spcPts val="0"/>
              </a:spcAft>
            </a:pP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Nekateri nam poved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svojo zgodb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šele po dveh, treh letih skupnega življenja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4000" spc="-7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66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"/>
          <a:stretch/>
        </p:blipFill>
        <p:spPr>
          <a:xfrm>
            <a:off x="0" y="0"/>
            <a:ext cx="9179177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-1" y="5624330"/>
            <a:ext cx="9179177" cy="1220847"/>
          </a:xfrm>
          <a:prstGeom prst="rect">
            <a:avLst/>
          </a:prstGeom>
          <a:solidFill>
            <a:schemeClr val="tx1">
              <a:alpha val="51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Priznajo, da so bili v zaporu, da so zagrešili veliko hudega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it-IT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36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37"/>
          <a:stretch/>
        </p:blipFill>
        <p:spPr>
          <a:xfrm>
            <a:off x="0" y="0"/>
            <a:ext cx="9144000" cy="695848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ttangolo 1"/>
          <p:cNvSpPr/>
          <p:nvPr/>
        </p:nvSpPr>
        <p:spPr>
          <a:xfrm>
            <a:off x="-161365" y="5711660"/>
            <a:ext cx="9466730" cy="1220847"/>
          </a:xfrm>
          <a:prstGeom prst="rect">
            <a:avLst/>
          </a:prstGeom>
          <a:solidFill>
            <a:schemeClr val="tx1">
              <a:alpha val="41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0"/>
              </a:spcAft>
            </a:pPr>
            <a:r>
              <a:rPr lang="sl-SI" sz="4000" spc="-7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Mord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t-IT" sz="28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prav, da nam tega ne povedo takoj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tako jih sprejmemo b</a:t>
            </a:r>
            <a:r>
              <a:rPr lang="it-IT" sz="4000" spc="-7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predsodkov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4000" spc="-7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98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2"/>
          <a:stretch/>
        </p:blipFill>
        <p:spPr>
          <a:xfrm>
            <a:off x="-1" y="10048"/>
            <a:ext cx="9164089" cy="6861577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-1" y="5636304"/>
            <a:ext cx="9144001" cy="1220847"/>
          </a:xfrm>
          <a:prstGeom prst="rect">
            <a:avLst/>
          </a:prstGeom>
          <a:solidFill>
            <a:schemeClr val="tx1">
              <a:alpha val="46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naših domovih skušamo živeti                       v medsebojni dobrohotnosti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it-IT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62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2"/>
          <a:stretch/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5637153"/>
            <a:ext cx="9144000" cy="1220847"/>
          </a:xfrm>
          <a:prstGeom prst="rect">
            <a:avLst/>
          </a:prstGeom>
          <a:solidFill>
            <a:schemeClr val="tx1">
              <a:alpha val="78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Napravi</a:t>
            </a:r>
            <a:r>
              <a:rPr lang="it-IT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 bi lahko vsakdo mogel ovrednotiti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lastne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talent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it-IT" sz="4000" b="1" strike="sngStrike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82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7585" y="4800455"/>
            <a:ext cx="9143999" cy="1785104"/>
          </a:xfrm>
          <a:prstGeom prst="rect">
            <a:avLst/>
          </a:prstGeom>
          <a:effectLst>
            <a:softEdge rad="38100"/>
          </a:effectLst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Vse se je začelo, ko sem bil star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in </a:t>
            </a:r>
            <a:r>
              <a:rPr lang="it-IT" sz="28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4000" spc="-7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skupaj s prijateljem sprejela človeka, ki je spal v snegu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4000" spc="-7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786" y="149457"/>
            <a:ext cx="7327255" cy="456968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79325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58599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Jezusovi smrti sta dva razočarana učenca z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pustila J</a:t>
            </a:r>
            <a:r>
              <a:rPr lang="it-IT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eru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it-IT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alem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se napotila 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kraj z imenom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Ema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7"/>
          <a:stretch/>
        </p:blipFill>
        <p:spPr>
          <a:xfrm>
            <a:off x="74486" y="1838603"/>
            <a:ext cx="8995028" cy="4840727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xmlns="" val="330617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" y="5637153"/>
            <a:ext cx="9143999" cy="1220847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Povabila sva ga na večerjo in je prespal pri nas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Bilo je na sveti večer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73312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2C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5513" y="440378"/>
            <a:ext cx="9279513" cy="699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0" y="15625"/>
            <a:ext cx="9144000" cy="1220847"/>
          </a:xfrm>
          <a:prstGeom prst="rect">
            <a:avLst/>
          </a:prstGeom>
          <a:solidFill>
            <a:schemeClr val="tx1">
              <a:alpha val="49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Bilo je nekaj 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posebneg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kot bi romar    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Ema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vsa stopil pod našo streho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40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7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6290363"/>
            <a:ext cx="9144000" cy="519886"/>
          </a:xfrm>
          <a:prstGeom prst="rect">
            <a:avLst/>
          </a:prstGeom>
          <a:solidFill>
            <a:schemeClr val="tx1">
              <a:alpha val="62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2800" kern="18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 Ferruccio</a:t>
            </a:r>
            <a:r>
              <a:rPr lang="sl-SI" sz="2800" kern="18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kern="18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/prevod bojanM</a:t>
            </a:r>
            <a:endParaRPr lang="it-IT" sz="2000" kern="1800" dirty="0">
              <a:solidFill>
                <a:srgbClr val="FFC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5" r="26825"/>
          <a:stretch/>
        </p:blipFill>
        <p:spPr>
          <a:xfrm>
            <a:off x="751114" y="677988"/>
            <a:ext cx="7641772" cy="5530575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8" name="Rettangolo 7"/>
          <p:cNvSpPr/>
          <p:nvPr/>
        </p:nvSpPr>
        <p:spPr>
          <a:xfrm>
            <a:off x="0" y="177675"/>
            <a:ext cx="9144000" cy="580993"/>
          </a:xfrm>
          <a:prstGeom prst="rect">
            <a:avLst/>
          </a:prstGeom>
          <a:solidFill>
            <a:schemeClr val="tx1">
              <a:alpha val="62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3200" b="1" kern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l-SI" sz="3200" b="1" kern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velikonočna nedelja</a:t>
            </a:r>
            <a:r>
              <a:rPr lang="it-IT" sz="3200" b="1" kern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A</a:t>
            </a:r>
            <a:endParaRPr lang="it-IT" sz="3200" b="1" kern="1800" dirty="0">
              <a:solidFill>
                <a:srgbClr val="FFC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26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35"/>
          <a:stretch/>
        </p:blipFill>
        <p:spPr>
          <a:xfrm>
            <a:off x="189187" y="1565668"/>
            <a:ext cx="8586952" cy="4103015"/>
          </a:xfrm>
          <a:prstGeom prst="rect">
            <a:avLst/>
          </a:prstGeom>
          <a:effectLst>
            <a:softEdge rad="431800"/>
          </a:effectLst>
        </p:spPr>
      </p:pic>
      <p:sp>
        <p:nvSpPr>
          <p:cNvPr id="2" name="Rettangolo 1"/>
          <p:cNvSpPr/>
          <p:nvPr/>
        </p:nvSpPr>
        <p:spPr>
          <a:xfrm>
            <a:off x="0" y="5349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razumeta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b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l-SI" sz="4000" spc="-9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Kako je mogoče, da preroka, kot je Jezus, obsodijo na smrt in ga križajo</a:t>
            </a:r>
            <a:r>
              <a:rPr lang="it-IT" sz="4000" spc="-9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5668683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tem se med potjo pogovarjata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 najdeta odgovor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</a:p>
        </p:txBody>
      </p:sp>
    </p:spTree>
    <p:extLst>
      <p:ext uri="{BB962C8B-B14F-4D97-AF65-F5344CB8AC3E}">
        <p14:creationId xmlns:p14="http://schemas.microsoft.com/office/powerpoint/2010/main" xmlns="" val="259403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32171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Približa se jima sam Jezus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hodi z njima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adva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 ne prepoznata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25" r="6272"/>
          <a:stretch/>
        </p:blipFill>
        <p:spPr>
          <a:xfrm>
            <a:off x="0" y="1450431"/>
            <a:ext cx="9144000" cy="5302469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xmlns="" val="304056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65877"/>
            <a:ext cx="9144000" cy="4581525"/>
          </a:xfrm>
          <a:prstGeom prst="rect">
            <a:avLst/>
          </a:prstGeom>
          <a:effectLst>
            <a:softEdge rad="469900"/>
          </a:effectLst>
        </p:spPr>
      </p:pic>
      <p:sp>
        <p:nvSpPr>
          <p:cNvPr id="2" name="Rettangolo 1"/>
          <p:cNvSpPr/>
          <p:nvPr/>
        </p:nvSpPr>
        <p:spPr>
          <a:xfrm>
            <a:off x="0" y="3247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Jezus jima pomaga razumeti,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esijevo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trpljenje in smrt že napovedana v Svetem pismu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-3" y="6169880"/>
            <a:ext cx="9144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prižge novo upanje v njunih srcih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9621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978306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Učenca začutita izredno privlačnost do tistega človeka </a:t>
            </a:r>
            <a:r>
              <a:rPr lang="it-IT" sz="4000" spc="-1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sl-SI" sz="4000" spc="-1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 povabita, naj ostane z njima</a:t>
            </a:r>
            <a:r>
              <a:rPr lang="it-IT" sz="4000" spc="-1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sl-SI" sz="4000" spc="-1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saj je že večer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it-IT" sz="4000" spc="-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63"/>
          <a:stretch/>
        </p:blipFill>
        <p:spPr>
          <a:xfrm>
            <a:off x="-1" y="0"/>
            <a:ext cx="9144001" cy="4956342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xmlns="" val="419389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32165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Jezus sprejme povabilo                                               in vstopi v njun dom</a:t>
            </a:r>
            <a:r>
              <a:rPr lang="it-IT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5532050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 mizi blagoslovi kruh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 razlomi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končno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 prepoznata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t-IT" sz="4000" dirty="0">
              <a:solidFill>
                <a:srgbClr val="FFC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1555"/>
            <a:ext cx="9144000" cy="458152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78291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90125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izgine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ju pusti v polnem začudenju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9" r="7012"/>
          <a:stretch/>
        </p:blipFill>
        <p:spPr>
          <a:xfrm>
            <a:off x="0" y="1539780"/>
            <a:ext cx="9155386" cy="519209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01962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93324" y="3261210"/>
            <a:ext cx="473490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ju je sam Jezus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spremljal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poti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Ema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s.</a:t>
            </a:r>
            <a:endParaRPr lang="it-IT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18467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Takoj se vrneta v J</a:t>
            </a:r>
            <a:r>
              <a:rPr lang="it-IT" sz="4000" dirty="0" err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eru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it-IT" sz="4000" dirty="0" err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alem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bi drugim učencem povedala,</a:t>
            </a:r>
            <a:endParaRPr lang="it-IT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47" r="55402"/>
          <a:stretch/>
        </p:blipFill>
        <p:spPr>
          <a:xfrm>
            <a:off x="0" y="1327639"/>
            <a:ext cx="4288221" cy="5530361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xmlns="" val="346558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1224</TotalTime>
  <Words>299</Words>
  <Application>Microsoft Office PowerPoint</Application>
  <PresentationFormat>Presentazione su schermo (4:3)</PresentationFormat>
  <Paragraphs>28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 Bronzino</dc:creator>
  <cp:lastModifiedBy>Bojan</cp:lastModifiedBy>
  <cp:revision>441</cp:revision>
  <dcterms:created xsi:type="dcterms:W3CDTF">2016-09-18T17:42:05Z</dcterms:created>
  <dcterms:modified xsi:type="dcterms:W3CDTF">2020-04-24T16:18:27Z</dcterms:modified>
</cp:coreProperties>
</file>